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lice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Bodoni FLF Bold" charset="1" panose="02000803080000020003"/>
      <p:regular r:id="rId24"/>
    </p:embeddedFont>
    <p:embeddedFont>
      <p:font typeface="Georgia Pro" charset="1" panose="02040502050405020303"/>
      <p:regular r:id="rId25"/>
    </p:embeddedFont>
    <p:embeddedFont>
      <p:font typeface="Georgia Pro Bold" charset="1" panose="02040802050405020203"/>
      <p:regular r:id="rId26"/>
    </p:embeddedFont>
    <p:embeddedFont>
      <p:font typeface="Playfair Display 1 Bold Italics" charset="1" panose="00000000000000000000"/>
      <p:regular r:id="rId30"/>
    </p:embeddedFont>
    <p:embeddedFont>
      <p:font typeface="Poppins Bold" charset="1" panose="00000800000000000000"/>
      <p:regular r:id="rId31"/>
    </p:embeddedFont>
    <p:embeddedFont>
      <p:font typeface="Playfair Display 1" charset="1" panose="00000000000000000000"/>
      <p:regular r:id="rId32"/>
    </p:embeddedFont>
    <p:embeddedFont>
      <p:font typeface="Playfair Display 1 Bold" charset="1" panose="00000000000000000000"/>
      <p:regular r:id="rId33"/>
    </p:embeddedFont>
    <p:embeddedFont>
      <p:font typeface="DM Sans" charset="1" panose="00000000000000000000"/>
      <p:regular r:id="rId34"/>
    </p:embeddedFont>
    <p:embeddedFont>
      <p:font typeface="Playfair Display 2 Bold" charset="1" panose="00000800000000000000"/>
      <p:regular r:id="rId35"/>
    </p:embeddedFont>
    <p:embeddedFont>
      <p:font typeface="Playfair Display 2" charset="1" panose="00000500000000000000"/>
      <p:regular r:id="rId36"/>
    </p:embeddedFont>
    <p:embeddedFont>
      <p:font typeface="Times New Roman Bold" charset="1" panose="0203080207040502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countries most affected by email phishing attacks include 1.the United States, </a:t>
            </a:r>
          </a:p>
          <a:p>
            <a:r>
              <a:rPr lang="en-US"/>
              <a:t>2.China, </a:t>
            </a:r>
          </a:p>
          <a:p>
            <a:r>
              <a:rPr lang="en-US"/>
              <a:t>3.Russia, </a:t>
            </a:r>
          </a:p>
          <a:p>
            <a:r>
              <a:rPr lang="en-US"/>
              <a:t>4.Germany and</a:t>
            </a:r>
          </a:p>
          <a:p>
            <a:r>
              <a:rPr lang="en-US"/>
              <a:t> 5.India.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71132" y="6449964"/>
            <a:ext cx="6983181" cy="669188"/>
            <a:chOff x="0" y="0"/>
            <a:chExt cx="1839192" cy="1762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9192" cy="176247"/>
            </a:xfrm>
            <a:custGeom>
              <a:avLst/>
              <a:gdLst/>
              <a:ahLst/>
              <a:cxnLst/>
              <a:rect r="r" b="b" t="t" l="l"/>
              <a:pathLst>
                <a:path h="176247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4005" y="1674649"/>
            <a:ext cx="15677437" cy="429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sz="12998" spc="-701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AI-POWERED PHISHING EMAIL DETECTOR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5017" y="6562438"/>
            <a:ext cx="6617965" cy="48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BY PRIYALI POOJARI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0013" y="311733"/>
            <a:ext cx="14495301" cy="9663534"/>
          </a:xfrm>
          <a:custGeom>
            <a:avLst/>
            <a:gdLst/>
            <a:ahLst/>
            <a:cxnLst/>
            <a:rect r="r" b="b" t="t" l="l"/>
            <a:pathLst>
              <a:path h="9663534" w="14495301">
                <a:moveTo>
                  <a:pt x="0" y="0"/>
                </a:moveTo>
                <a:lnTo>
                  <a:pt x="14495300" y="0"/>
                </a:lnTo>
                <a:lnTo>
                  <a:pt x="14495300" y="9663534"/>
                </a:lnTo>
                <a:lnTo>
                  <a:pt x="0" y="9663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5143500"/>
            <a:ext cx="16230600" cy="19050"/>
          </a:xfrm>
          <a:prstGeom prst="line">
            <a:avLst/>
          </a:prstGeom>
          <a:ln cap="flat" w="19050">
            <a:solidFill>
              <a:srgbClr val="E4F6F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0378" y="3079413"/>
            <a:ext cx="6363272" cy="4128173"/>
          </a:xfrm>
          <a:custGeom>
            <a:avLst/>
            <a:gdLst/>
            <a:ahLst/>
            <a:cxnLst/>
            <a:rect r="r" b="b" t="t" l="l"/>
            <a:pathLst>
              <a:path h="4128173" w="6363272">
                <a:moveTo>
                  <a:pt x="0" y="0"/>
                </a:moveTo>
                <a:lnTo>
                  <a:pt x="6363272" y="0"/>
                </a:lnTo>
                <a:lnTo>
                  <a:pt x="6363272" y="4128174"/>
                </a:lnTo>
                <a:lnTo>
                  <a:pt x="0" y="4128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1051" y="3505389"/>
            <a:ext cx="5280314" cy="2969685"/>
          </a:xfrm>
          <a:custGeom>
            <a:avLst/>
            <a:gdLst/>
            <a:ahLst/>
            <a:cxnLst/>
            <a:rect r="r" b="b" t="t" l="l"/>
            <a:pathLst>
              <a:path h="2969685" w="5280314">
                <a:moveTo>
                  <a:pt x="0" y="0"/>
                </a:moveTo>
                <a:lnTo>
                  <a:pt x="5280314" y="0"/>
                </a:lnTo>
                <a:lnTo>
                  <a:pt x="5280314" y="2969685"/>
                </a:lnTo>
                <a:lnTo>
                  <a:pt x="0" y="296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32" r="0" b="-923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2693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</a:pPr>
            <a:r>
              <a:rPr lang="en-US" b="true" sz="84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</a:t>
            </a:r>
            <a:r>
              <a:rPr lang="en-US" b="true" sz="84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on Functionality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331" y="4914031"/>
            <a:ext cx="9269393" cy="409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C</a:t>
            </a: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ommand-line interface tool (`phishing_detector.py`):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1. Allows users to input email content via typing multiline text or loading from a `.txt` file.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2. Loads trained model and vectorizer.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 3.Transforms input email text and predicts phishing or legitimate. </a:t>
            </a:r>
          </a:p>
          <a:p>
            <a:pPr algn="l" marL="0" indent="0" lvl="0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Output displays: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Emoji indicator ("🔴" = Phishing, "🟢" = Legitimate).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44012"/>
            <a:ext cx="9269393" cy="0"/>
          </a:xfrm>
          <a:prstGeom prst="line">
            <a:avLst/>
          </a:prstGeom>
          <a:ln cap="rnd" w="28575">
            <a:solidFill>
              <a:srgbClr val="AAD7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4725419"/>
            <a:ext cx="9269393" cy="0"/>
          </a:xfrm>
          <a:prstGeom prst="line">
            <a:avLst/>
          </a:prstGeom>
          <a:ln cap="rnd" w="28575">
            <a:solidFill>
              <a:srgbClr val="AAD7D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0324" y="1077976"/>
            <a:ext cx="9040494" cy="8131049"/>
            <a:chOff x="0" y="0"/>
            <a:chExt cx="12053992" cy="108413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8036"/>
              <a:ext cx="10607073" cy="9123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Desktop application interface for easy usage.</a:t>
              </a:r>
            </a:p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Features: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  . Text input area with scroll.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2. Buttons for Predict, Load from file, Clear, and Save Result.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3. Real-time prediction with display of confidence score.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4. Tooltips explaining button functionality.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5. Keyboard shortcuts for accessibility (e.g. Ctrl+P for Predict).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Visual Style: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1. Lilac background with Georgia font and dark text input area.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 2.  Clean, modern look with clear labels and user guidance.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53992" cy="83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b="true" sz="3999">
                  <a:solidFill>
                    <a:srgbClr val="1C2120"/>
                  </a:solidFill>
                  <a:latin typeface="Playfair Display 2 Bold"/>
                  <a:ea typeface="Playfair Display 2 Bold"/>
                  <a:cs typeface="Playfair Display 2 Bold"/>
                  <a:sym typeface="Playfair Display 2 Bold"/>
                </a:rPr>
                <a:t>User-Friendly GUI (Tkinter)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077" y="1608026"/>
            <a:ext cx="5039658" cy="7070949"/>
          </a:xfrm>
          <a:custGeom>
            <a:avLst/>
            <a:gdLst/>
            <a:ahLst/>
            <a:cxnLst/>
            <a:rect r="r" b="b" t="t" l="l"/>
            <a:pathLst>
              <a:path h="7070949" w="5039658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7763" y="9681097"/>
            <a:ext cx="3007705" cy="30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2163" spc="1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Exploring creativity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1393" y="1577395"/>
            <a:ext cx="12345213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0"/>
              </a:lnSpc>
            </a:pPr>
            <a:r>
              <a:rPr lang="en-US" b="true" sz="8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Use Cases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1671" y="5876412"/>
            <a:ext cx="2894066" cy="29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6"/>
              </a:lnSpc>
              <a:spcBef>
                <a:spcPct val="0"/>
              </a:spcBef>
            </a:pPr>
            <a:r>
              <a:rPr lang="en-US" sz="176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</a:t>
            </a:r>
            <a:r>
              <a:rPr lang="en-US" sz="176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mail client integration: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671" y="6434569"/>
            <a:ext cx="2894066" cy="71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96"/>
              </a:lnSpc>
            </a:pPr>
            <a:r>
              <a:rPr lang="en-US" sz="1724" spc="103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Embed phishing detection into popular email clients (Outlook, Gmail add-ons).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360" y="4671286"/>
            <a:ext cx="2894066" cy="95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4"/>
              </a:lnSpc>
            </a:pPr>
            <a:r>
              <a:rPr lang="en-US" b="true" sz="63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3422" y="5798137"/>
            <a:ext cx="2746646" cy="29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9"/>
              </a:lnSpc>
              <a:spcBef>
                <a:spcPct val="0"/>
              </a:spcBef>
            </a:pPr>
            <a:r>
              <a:rPr lang="en-US" sz="177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Corporate security: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73602" y="6364299"/>
            <a:ext cx="2746646" cy="8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94"/>
              </a:lnSpc>
            </a:pPr>
            <a:r>
              <a:rPr lang="en-US" sz="1540" spc="92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Use to automatically scan and quarantine suspicious emails in enterprise systems.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36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7897" y="5798137"/>
            <a:ext cx="2746646" cy="28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9"/>
              </a:lnSpc>
              <a:spcBef>
                <a:spcPct val="0"/>
              </a:spcBef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User education: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5063" y="6334568"/>
            <a:ext cx="2746646" cy="87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4"/>
              </a:lnSpc>
            </a:pPr>
            <a:r>
              <a:rPr lang="en-US" sz="1631" spc="97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Help employees learn to recognize phishing emails by showing live predictions.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775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8166" y="5814647"/>
            <a:ext cx="2746646" cy="28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9"/>
              </a:lnSpc>
              <a:spcBef>
                <a:spcPct val="0"/>
              </a:spcBef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Incident response: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7084" y="6463727"/>
            <a:ext cx="2746646" cy="68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6"/>
              </a:lnSpc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Quickly identify phishing attempts in large volumes of email traffic.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19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Handshake Icon"/>
          <p:cNvSpPr/>
          <p:nvPr/>
        </p:nvSpPr>
        <p:spPr>
          <a:xfrm flipH="false" flipV="false" rot="0">
            <a:off x="10484066" y="7333452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3144" y="1729259"/>
            <a:ext cx="12753867" cy="2242666"/>
            <a:chOff x="0" y="0"/>
            <a:chExt cx="17005156" cy="29902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71450"/>
              <a:ext cx="17005156" cy="196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97"/>
                </a:lnSpc>
              </a:pPr>
              <a:r>
                <a:rPr lang="en-US" b="true" sz="8831">
                  <a:solidFill>
                    <a:srgbClr val="1C21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Future Enhancements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2521"/>
              <a:ext cx="1700515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3106" y="5635321"/>
            <a:ext cx="6371271" cy="1762610"/>
            <a:chOff x="0" y="0"/>
            <a:chExt cx="8495028" cy="235014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81674" cy="1326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33"/>
                </a:lnSpc>
              </a:pPr>
              <a:r>
                <a:rPr lang="en-US" sz="65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36047" y="305802"/>
              <a:ext cx="6358981" cy="2044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8"/>
                </a:lnSpc>
              </a:pPr>
              <a:r>
                <a:rPr lang="en-US" sz="2376" spc="-194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Ex</a:t>
              </a:r>
              <a:r>
                <a:rPr lang="en-US" sz="2376" spc="-194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pand dataset: </a:t>
              </a:r>
            </a:p>
            <a:p>
              <a:pPr algn="l" marL="0" indent="0" lvl="0">
                <a:lnSpc>
                  <a:spcPts val="3088"/>
                </a:lnSpc>
              </a:pPr>
              <a:r>
                <a:rPr lang="en-US" sz="2376" spc="-194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Collect and label more phishing and legitimate emails for higher model accuracy.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65787" y="7795741"/>
            <a:ext cx="6426173" cy="1462559"/>
            <a:chOff x="0" y="0"/>
            <a:chExt cx="8568230" cy="19500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494442" cy="133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00"/>
                </a:lnSpc>
              </a:pPr>
              <a:r>
                <a:rPr lang="en-US" sz="658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154453" y="318208"/>
              <a:ext cx="6413777" cy="163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86"/>
                </a:lnSpc>
              </a:pPr>
              <a:r>
                <a:rPr lang="en-US" sz="2528" spc="-20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Fe</a:t>
              </a:r>
              <a:r>
                <a:rPr lang="en-US" sz="2528" spc="-20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edback loop: </a:t>
              </a:r>
            </a:p>
            <a:p>
              <a:pPr algn="l" marL="0" indent="0" lvl="0">
                <a:lnSpc>
                  <a:spcPts val="3286"/>
                </a:lnSpc>
              </a:pPr>
              <a:r>
                <a:rPr lang="en-US" sz="2528" spc="-20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Implement user feedback feature for model refinement over time.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24767" y="5635321"/>
            <a:ext cx="5938853" cy="1642981"/>
            <a:chOff x="0" y="0"/>
            <a:chExt cx="7918471" cy="21906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381113" cy="1245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01"/>
                </a:lnSpc>
              </a:pPr>
              <a:r>
                <a:rPr lang="en-US" sz="608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91074" y="292633"/>
              <a:ext cx="5927398" cy="1898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214" spc="-181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Use advanced models: </a:t>
              </a:r>
            </a:p>
            <a:p>
              <a:pPr algn="l" marL="0" indent="0" lvl="0">
                <a:lnSpc>
                  <a:spcPts val="2879"/>
                </a:lnSpc>
              </a:pPr>
              <a:r>
                <a:rPr lang="en-US" sz="2214" spc="-181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 Experiment with deep learning models such as LSTM or transformers for context-aware detection.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24767" y="7795741"/>
            <a:ext cx="6190806" cy="1338103"/>
            <a:chOff x="0" y="0"/>
            <a:chExt cx="8254408" cy="178413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439706" cy="129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11"/>
                </a:lnSpc>
              </a:pPr>
              <a:r>
                <a:rPr lang="en-US" sz="634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75544" y="286806"/>
              <a:ext cx="6178865" cy="1497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1"/>
                </a:lnSpc>
              </a:pPr>
              <a:r>
                <a:rPr lang="en-US" sz="2308" spc="-18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Brows</a:t>
              </a:r>
              <a:r>
                <a:rPr lang="en-US" sz="2308" spc="-18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er extension: </a:t>
              </a:r>
            </a:p>
            <a:p>
              <a:pPr algn="l" marL="0" indent="0" lvl="0">
                <a:lnSpc>
                  <a:spcPts val="3001"/>
                </a:lnSpc>
              </a:pPr>
              <a:r>
                <a:rPr lang="en-US" sz="2308" spc="-18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 Real-time scanning and alerts inside webmail platforms. 144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71405" y="3919538"/>
            <a:ext cx="10961021" cy="0"/>
          </a:xfrm>
          <a:prstGeom prst="line">
            <a:avLst/>
          </a:prstGeom>
          <a:ln cap="flat" w="104775">
            <a:solidFill>
              <a:srgbClr val="1C212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38" y="7569531"/>
            <a:ext cx="17601802" cy="2368869"/>
            <a:chOff x="0" y="0"/>
            <a:chExt cx="4635866" cy="623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5865" cy="623900"/>
            </a:xfrm>
            <a:custGeom>
              <a:avLst/>
              <a:gdLst/>
              <a:ahLst/>
              <a:cxnLst/>
              <a:rect r="r" b="b" t="t" l="l"/>
              <a:pathLst>
                <a:path h="623900" w="4635865">
                  <a:moveTo>
                    <a:pt x="10996" y="0"/>
                  </a:moveTo>
                  <a:lnTo>
                    <a:pt x="4624870" y="0"/>
                  </a:lnTo>
                  <a:cubicBezTo>
                    <a:pt x="4627786" y="0"/>
                    <a:pt x="4630583" y="1158"/>
                    <a:pt x="4632645" y="3221"/>
                  </a:cubicBezTo>
                  <a:cubicBezTo>
                    <a:pt x="4634707" y="5283"/>
                    <a:pt x="4635865" y="8080"/>
                    <a:pt x="4635865" y="10996"/>
                  </a:cubicBezTo>
                  <a:lnTo>
                    <a:pt x="4635865" y="612904"/>
                  </a:lnTo>
                  <a:cubicBezTo>
                    <a:pt x="4635865" y="615820"/>
                    <a:pt x="4634707" y="618617"/>
                    <a:pt x="4632645" y="620679"/>
                  </a:cubicBezTo>
                  <a:cubicBezTo>
                    <a:pt x="4630583" y="622741"/>
                    <a:pt x="4627786" y="623900"/>
                    <a:pt x="4624870" y="623900"/>
                  </a:cubicBezTo>
                  <a:lnTo>
                    <a:pt x="10996" y="623900"/>
                  </a:lnTo>
                  <a:cubicBezTo>
                    <a:pt x="8080" y="623900"/>
                    <a:pt x="5283" y="622741"/>
                    <a:pt x="3221" y="620679"/>
                  </a:cubicBezTo>
                  <a:cubicBezTo>
                    <a:pt x="1158" y="618617"/>
                    <a:pt x="0" y="615820"/>
                    <a:pt x="0" y="612904"/>
                  </a:cubicBezTo>
                  <a:lnTo>
                    <a:pt x="0" y="10996"/>
                  </a:lnTo>
                  <a:cubicBezTo>
                    <a:pt x="0" y="8080"/>
                    <a:pt x="1158" y="5283"/>
                    <a:pt x="3221" y="3221"/>
                  </a:cubicBezTo>
                  <a:cubicBezTo>
                    <a:pt x="5283" y="1158"/>
                    <a:pt x="8080" y="0"/>
                    <a:pt x="10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635866" cy="7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6603" y="7790004"/>
            <a:ext cx="3109553" cy="1927923"/>
          </a:xfrm>
          <a:custGeom>
            <a:avLst/>
            <a:gdLst/>
            <a:ahLst/>
            <a:cxnLst/>
            <a:rect r="r" b="b" t="t" l="l"/>
            <a:pathLst>
              <a:path h="1927923" w="3109553">
                <a:moveTo>
                  <a:pt x="0" y="0"/>
                </a:moveTo>
                <a:lnTo>
                  <a:pt x="3109553" y="0"/>
                </a:lnTo>
                <a:lnTo>
                  <a:pt x="3109553" y="1927924"/>
                </a:lnTo>
                <a:lnTo>
                  <a:pt x="0" y="1927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0111" y="1767133"/>
            <a:ext cx="7562515" cy="1649407"/>
            <a:chOff x="0" y="0"/>
            <a:chExt cx="10083354" cy="21992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0083354" cy="124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15"/>
                </a:lnSpc>
                <a:spcBef>
                  <a:spcPct val="0"/>
                </a:spcBef>
              </a:pPr>
              <a:r>
                <a:rPr lang="en-US" b="true" sz="6461" strike="noStrike" u="none">
                  <a:solidFill>
                    <a:srgbClr val="1C21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95443"/>
              <a:ext cx="10083354" cy="50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3042" y="3368915"/>
            <a:ext cx="14450841" cy="311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Developed an AI-powered email phishing detection system based on Random Forest and TF-IDF.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Provides both command-line and graphical user interface tools.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Enhances email security by automating recognition of phishing attempts.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Modular design allows easy extension and improvement.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Important step towards safer email communication.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68"/>
            <a:ext cx="11923966" cy="288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52409" y="6483944"/>
            <a:ext cx="6983181" cy="669188"/>
            <a:chOff x="0" y="0"/>
            <a:chExt cx="1839192" cy="1762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9192" cy="176247"/>
            </a:xfrm>
            <a:custGeom>
              <a:avLst/>
              <a:gdLst/>
              <a:ahLst/>
              <a:cxnLst/>
              <a:rect r="r" b="b" t="t" l="l"/>
              <a:pathLst>
                <a:path h="176247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16295" y="6596419"/>
            <a:ext cx="6617965" cy="48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BY PRIYALI POOJARI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07060" y="-385479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8"/>
                </a:lnTo>
                <a:lnTo>
                  <a:pt x="0" y="11057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527" y="-157292"/>
            <a:ext cx="18802350" cy="10601584"/>
            <a:chOff x="0" y="0"/>
            <a:chExt cx="4952059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2792187"/>
            </a:xfrm>
            <a:custGeom>
              <a:avLst/>
              <a:gdLst/>
              <a:ahLst/>
              <a:cxnLst/>
              <a:rect r="r" b="b" t="t" l="l"/>
              <a:pathLst>
                <a:path h="2792187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52059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91114" y="3892024"/>
            <a:ext cx="11374766" cy="160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</a:pPr>
            <a:r>
              <a:rPr lang="en-US" sz="11614" b="true">
                <a:solidFill>
                  <a:srgbClr val="1C212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788" y="-177024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511829"/>
            <a:ext cx="7454365" cy="10601584"/>
            <a:chOff x="0" y="0"/>
            <a:chExt cx="1963290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22270" y="9607922"/>
            <a:ext cx="4845334" cy="679078"/>
            <a:chOff x="0" y="0"/>
            <a:chExt cx="1276137" cy="1788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6137" cy="178852"/>
            </a:xfrm>
            <a:custGeom>
              <a:avLst/>
              <a:gdLst/>
              <a:ahLst/>
              <a:cxnLst/>
              <a:rect r="r" b="b" t="t" l="l"/>
              <a:pathLst>
                <a:path h="178852" w="1276137">
                  <a:moveTo>
                    <a:pt x="81488" y="0"/>
                  </a:moveTo>
                  <a:lnTo>
                    <a:pt x="1194649" y="0"/>
                  </a:lnTo>
                  <a:cubicBezTo>
                    <a:pt x="1216261" y="0"/>
                    <a:pt x="1236988" y="8585"/>
                    <a:pt x="1252270" y="23867"/>
                  </a:cubicBezTo>
                  <a:cubicBezTo>
                    <a:pt x="1267552" y="39149"/>
                    <a:pt x="1276137" y="59876"/>
                    <a:pt x="1276137" y="81488"/>
                  </a:cubicBezTo>
                  <a:lnTo>
                    <a:pt x="1276137" y="97363"/>
                  </a:lnTo>
                  <a:cubicBezTo>
                    <a:pt x="1276137" y="118976"/>
                    <a:pt x="1267552" y="139702"/>
                    <a:pt x="1252270" y="154984"/>
                  </a:cubicBezTo>
                  <a:cubicBezTo>
                    <a:pt x="1236988" y="170266"/>
                    <a:pt x="1216261" y="178852"/>
                    <a:pt x="1194649" y="178852"/>
                  </a:cubicBezTo>
                  <a:lnTo>
                    <a:pt x="81488" y="178852"/>
                  </a:lnTo>
                  <a:cubicBezTo>
                    <a:pt x="59876" y="178852"/>
                    <a:pt x="39149" y="170266"/>
                    <a:pt x="23867" y="154984"/>
                  </a:cubicBezTo>
                  <a:cubicBezTo>
                    <a:pt x="8585" y="139702"/>
                    <a:pt x="0" y="118976"/>
                    <a:pt x="0" y="97363"/>
                  </a:cubicBezTo>
                  <a:lnTo>
                    <a:pt x="0" y="81488"/>
                  </a:lnTo>
                  <a:cubicBezTo>
                    <a:pt x="0" y="59876"/>
                    <a:pt x="8585" y="39149"/>
                    <a:pt x="23867" y="23867"/>
                  </a:cubicBezTo>
                  <a:cubicBezTo>
                    <a:pt x="39149" y="8585"/>
                    <a:pt x="59876" y="0"/>
                    <a:pt x="8148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76137" cy="216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14463" y="1220525"/>
            <a:ext cx="8915942" cy="760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384" spc="1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</a:t>
            </a:r>
            <a:r>
              <a:rPr lang="en-US" sz="2384" spc="143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is Phishing?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Phishing </a:t>
            </a: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emails are designed to trick users into revealing sensitive information like passwords, credit card numbers, or login credentials.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A cyber attack where attackers disguise themselves as trustworthy entities in electronic communications.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</a:t>
            </a:r>
            <a:r>
              <a:rPr lang="en-US" b="true" sz="2384" spc="143" u="non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 is Phishing Detection Important?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- Phishing causes tremendous financial and data losses globally. - Users often fail to accurately identify phishing emails due to growing sophistication.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</a:t>
            </a:r>
            <a:r>
              <a:rPr lang="en-US" b="true" sz="2384" spc="143" u="non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Our Goal: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Present an AI-based solution to detect phishing emails using a machine learning model.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- Build a simple and effective tool using Python, featuring both a Command-Line Interface (CLI) and a Graphical User Interface (GUI) for predictions, enhancing email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202" y="356761"/>
            <a:ext cx="6353824" cy="91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3"/>
              </a:lnSpc>
            </a:pPr>
            <a:r>
              <a:rPr lang="en-US" sz="6487" b="true">
                <a:solidFill>
                  <a:srgbClr val="1C212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3134" y="1616740"/>
            <a:ext cx="6830714" cy="2128485"/>
            <a:chOff x="0" y="0"/>
            <a:chExt cx="2286638" cy="712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3134" y="4079914"/>
            <a:ext cx="6830714" cy="2128485"/>
            <a:chOff x="0" y="0"/>
            <a:chExt cx="2286638" cy="712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83134" y="6541774"/>
            <a:ext cx="6830714" cy="2128485"/>
            <a:chOff x="0" y="0"/>
            <a:chExt cx="2286638" cy="712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118262" y="2375876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2118262" y="4774758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137312" y="7300910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060852" y="9415565"/>
            <a:ext cx="4845334" cy="582575"/>
            <a:chOff x="0" y="0"/>
            <a:chExt cx="1276137" cy="1534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25789" y="2118149"/>
            <a:ext cx="1135996" cy="1125669"/>
          </a:xfrm>
          <a:custGeom>
            <a:avLst/>
            <a:gdLst/>
            <a:ahLst/>
            <a:cxnLst/>
            <a:rect r="r" b="b" t="t" l="l"/>
            <a:pathLst>
              <a:path h="1125669" w="1135996">
                <a:moveTo>
                  <a:pt x="0" y="0"/>
                </a:moveTo>
                <a:lnTo>
                  <a:pt x="1135996" y="0"/>
                </a:lnTo>
                <a:lnTo>
                  <a:pt x="1135996" y="1125669"/>
                </a:lnTo>
                <a:lnTo>
                  <a:pt x="0" y="112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25789" y="4545035"/>
            <a:ext cx="1135996" cy="1196931"/>
          </a:xfrm>
          <a:custGeom>
            <a:avLst/>
            <a:gdLst/>
            <a:ahLst/>
            <a:cxnLst/>
            <a:rect r="r" b="b" t="t" l="l"/>
            <a:pathLst>
              <a:path h="1196931" w="1135996">
                <a:moveTo>
                  <a:pt x="0" y="0"/>
                </a:moveTo>
                <a:lnTo>
                  <a:pt x="1135996" y="0"/>
                </a:lnTo>
                <a:lnTo>
                  <a:pt x="1135996" y="1196930"/>
                </a:lnTo>
                <a:lnTo>
                  <a:pt x="0" y="1196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78573" y="7064411"/>
            <a:ext cx="1083212" cy="1083212"/>
          </a:xfrm>
          <a:custGeom>
            <a:avLst/>
            <a:gdLst/>
            <a:ahLst/>
            <a:cxnLst/>
            <a:rect r="r" b="b" t="t" l="l"/>
            <a:pathLst>
              <a:path h="1083212" w="1083212">
                <a:moveTo>
                  <a:pt x="0" y="0"/>
                </a:moveTo>
                <a:lnTo>
                  <a:pt x="1083212" y="0"/>
                </a:lnTo>
                <a:lnTo>
                  <a:pt x="1083212" y="1083212"/>
                </a:lnTo>
                <a:lnTo>
                  <a:pt x="0" y="1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6909" y="370934"/>
            <a:ext cx="8537476" cy="124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5062" y="2089574"/>
            <a:ext cx="7067140" cy="193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1925" spc="11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Phishing attacks a</a:t>
            </a:r>
            <a:r>
              <a:rPr lang="en-US" sz="1925" spc="115" u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 becoming more sophisticated, making it difficult for traditional email filters and users to detect them. Manual detection is unreliable, and there’s a growing need for intelligent, real-time, and scalable protection.</a:t>
            </a:r>
          </a:p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470687" y="2311837"/>
            <a:ext cx="3875584" cy="103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4"/>
              </a:lnSpc>
              <a:spcBef>
                <a:spcPct val="0"/>
              </a:spcBef>
            </a:pPr>
            <a:r>
              <a:rPr lang="en-US" sz="1529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Looks Legitimate:</a:t>
            </a:r>
          </a:p>
          <a:p>
            <a:pPr algn="just" marL="0" indent="0" lvl="0">
              <a:lnSpc>
                <a:spcPts val="2064"/>
              </a:lnSpc>
              <a:spcBef>
                <a:spcPct val="0"/>
              </a:spcBef>
            </a:pPr>
            <a:r>
              <a:rPr lang="en-US" sz="1529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Phishing emails closely resemble authentic messages, making them hard to detect.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13891" y="4667446"/>
            <a:ext cx="3556933" cy="78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40"/>
              </a:lnSpc>
              <a:spcBef>
                <a:spcPct val="0"/>
              </a:spcBef>
            </a:pPr>
            <a:r>
              <a:rPr lang="en-US" sz="1511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Rising Threats:</a:t>
            </a:r>
          </a:p>
          <a:p>
            <a:pPr algn="just" marL="0" indent="0" lvl="0">
              <a:lnSpc>
                <a:spcPts val="2040"/>
              </a:lnSpc>
              <a:spcBef>
                <a:spcPct val="0"/>
              </a:spcBef>
            </a:pPr>
            <a:r>
              <a:rPr lang="en-US" sz="1511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The volume and complexity of phishing attacks are increasing rapidly.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13891" y="7134228"/>
            <a:ext cx="3556933" cy="83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75"/>
              </a:lnSpc>
              <a:spcBef>
                <a:spcPct val="0"/>
              </a:spcBef>
            </a:pPr>
            <a:r>
              <a:rPr lang="en-US" sz="1611" spc="25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1611" spc="25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Time-Consuming:</a:t>
            </a:r>
          </a:p>
          <a:p>
            <a:pPr algn="just" marL="0" indent="0" lvl="0">
              <a:lnSpc>
                <a:spcPts val="2175"/>
              </a:lnSpc>
              <a:spcBef>
                <a:spcPct val="0"/>
              </a:spcBef>
            </a:pPr>
            <a:r>
              <a:rPr lang="en-US" sz="1611" spc="25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Manual analysis of emails is slow and inefficient.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091" y="4102662"/>
            <a:ext cx="7995294" cy="484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63" indent="-207832" lvl="1">
              <a:lnSpc>
                <a:spcPts val="2599"/>
              </a:lnSpc>
              <a:buFont typeface="Arial"/>
              <a:buChar char="•"/>
            </a:pP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❌ Prone to Errors: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</a:t>
            </a: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Human judgment often fails under p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ressure or due to lack of expertise.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🛡️ Outdated Filters: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Traditional spam filters struggle to detect modern phishing techniques.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♻️ Constantly Evolving Tactics: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Attackers continuously modify their strategies to bypass defenses.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⚡ Need for Real-Time Detection: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Delays in detection can lead to major breaches and data loss.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🤖 Demand for Automation: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Intelligent tools using machine learning offer scalable, reliable threat detection.</a:t>
            </a:r>
          </a:p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1903" y="3956783"/>
            <a:ext cx="2333479" cy="582575"/>
            <a:chOff x="0" y="0"/>
            <a:chExt cx="614579" cy="153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1903" y="7214501"/>
            <a:ext cx="2333479" cy="582575"/>
            <a:chOff x="0" y="0"/>
            <a:chExt cx="614579" cy="153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9830" y="3794858"/>
            <a:ext cx="2333479" cy="582575"/>
            <a:chOff x="0" y="0"/>
            <a:chExt cx="614579" cy="1534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89830" y="7052576"/>
            <a:ext cx="2333479" cy="582575"/>
            <a:chOff x="0" y="0"/>
            <a:chExt cx="614579" cy="1534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41061" y="270485"/>
            <a:ext cx="11221409" cy="185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9"/>
              </a:lnSpc>
            </a:pPr>
            <a:r>
              <a:rPr lang="en-US" b="true" sz="6438" i="true">
                <a:solidFill>
                  <a:srgbClr val="1C2120"/>
                </a:solidFill>
                <a:latin typeface="Playfair Display 1 Bold Italics"/>
                <a:ea typeface="Playfair Display 1 Bold Italics"/>
                <a:cs typeface="Playfair Display 1 Bold Italics"/>
                <a:sym typeface="Playfair Display 1 Bold Italics"/>
              </a:rPr>
              <a:t>Phishing Email Incidents – Top 4 States (India)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903" y="2665205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11.5k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3908" y="4106822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Maharashtra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1903" y="4682232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igh digital population and financial hubs attract more phishing attacks.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1903" y="5922923"/>
            <a:ext cx="2901094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10.2k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3908" y="7364540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Delhi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1903" y="7939950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eavy use of digital services and government targets increase incidents.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89830" y="2503280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9.8k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1834" y="3944897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Karnataka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89830" y="4520307"/>
            <a:ext cx="3658314" cy="125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ome to many tech firms; hackers exploit digital adoption.</a:t>
            </a:r>
          </a:p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489830" y="5760998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8.6k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71834" y="7202615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Tamil Nadu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89830" y="7778025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Gr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owing online service usage makes users vulnerable to sophisticated phishing.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63093" y="1493621"/>
            <a:ext cx="9685504" cy="8572886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4640" y="2904562"/>
            <a:ext cx="4892678" cy="48926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t="0" r="-699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1579" y="1332986"/>
            <a:ext cx="1463216" cy="1463216"/>
            <a:chOff x="0" y="0"/>
            <a:chExt cx="1950955" cy="195095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80977" y="569987"/>
              <a:ext cx="989001" cy="810981"/>
            </a:xfrm>
            <a:custGeom>
              <a:avLst/>
              <a:gdLst/>
              <a:ahLst/>
              <a:cxnLst/>
              <a:rect r="r" b="b" t="t" l="l"/>
              <a:pathLst>
                <a:path h="810981" w="989001">
                  <a:moveTo>
                    <a:pt x="0" y="0"/>
                  </a:moveTo>
                  <a:lnTo>
                    <a:pt x="989001" y="0"/>
                  </a:lnTo>
                  <a:lnTo>
                    <a:pt x="989001" y="810981"/>
                  </a:lnTo>
                  <a:lnTo>
                    <a:pt x="0" y="81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332867" y="1705152"/>
            <a:ext cx="1463216" cy="1463216"/>
            <a:chOff x="0" y="0"/>
            <a:chExt cx="1950955" cy="195095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06200" y="405714"/>
              <a:ext cx="938556" cy="1139527"/>
            </a:xfrm>
            <a:custGeom>
              <a:avLst/>
              <a:gdLst/>
              <a:ahLst/>
              <a:cxnLst/>
              <a:rect r="r" b="b" t="t" l="l"/>
              <a:pathLst>
                <a:path h="1139527" w="938556">
                  <a:moveTo>
                    <a:pt x="0" y="0"/>
                  </a:moveTo>
                  <a:lnTo>
                    <a:pt x="938556" y="0"/>
                  </a:lnTo>
                  <a:lnTo>
                    <a:pt x="938556" y="1139527"/>
                  </a:lnTo>
                  <a:lnTo>
                    <a:pt x="0" y="113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796084" y="4320893"/>
            <a:ext cx="1463216" cy="1463216"/>
            <a:chOff x="0" y="0"/>
            <a:chExt cx="1950955" cy="195095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16594" y="540614"/>
              <a:ext cx="1317768" cy="869727"/>
            </a:xfrm>
            <a:custGeom>
              <a:avLst/>
              <a:gdLst/>
              <a:ahLst/>
              <a:cxnLst/>
              <a:rect r="r" b="b" t="t" l="l"/>
              <a:pathLst>
                <a:path h="869727" w="1317768">
                  <a:moveTo>
                    <a:pt x="0" y="0"/>
                  </a:moveTo>
                  <a:lnTo>
                    <a:pt x="1317768" y="0"/>
                  </a:lnTo>
                  <a:lnTo>
                    <a:pt x="1317768" y="869727"/>
                  </a:lnTo>
                  <a:lnTo>
                    <a:pt x="0" y="869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835710" y="6932963"/>
            <a:ext cx="1463216" cy="1463216"/>
            <a:chOff x="0" y="0"/>
            <a:chExt cx="1950955" cy="195095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10511" y="417701"/>
              <a:ext cx="1129934" cy="1115553"/>
            </a:xfrm>
            <a:custGeom>
              <a:avLst/>
              <a:gdLst/>
              <a:ahLst/>
              <a:cxnLst/>
              <a:rect r="r" b="b" t="t" l="l"/>
              <a:pathLst>
                <a:path h="1115553" w="1129934">
                  <a:moveTo>
                    <a:pt x="0" y="0"/>
                  </a:moveTo>
                  <a:lnTo>
                    <a:pt x="1129934" y="0"/>
                  </a:lnTo>
                  <a:lnTo>
                    <a:pt x="1129934" y="1115553"/>
                  </a:lnTo>
                  <a:lnTo>
                    <a:pt x="0" y="1115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60267" y="774723"/>
            <a:ext cx="9793989" cy="254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2873" y="3696608"/>
            <a:ext cx="8948778" cy="556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Impl</a:t>
            </a: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ement a machine learning-based phishing email detector.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Approach: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Use natural language processing techniques to convert email text into numeric features.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  Train a Random Forest classifier to discriminate phishing vs legitimate emails.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Benefits: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Automates email classification.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Helps users and organizations prevent phishing attacks effectively.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285269" y="9457861"/>
            <a:ext cx="4845334" cy="582575"/>
            <a:chOff x="0" y="0"/>
            <a:chExt cx="1276137" cy="1534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9121" y="2189060"/>
            <a:ext cx="3290345" cy="6580690"/>
            <a:chOff x="0" y="0"/>
            <a:chExt cx="317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16666" t="0" r="-11666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43791" y="2189060"/>
            <a:ext cx="3290345" cy="6580690"/>
            <a:chOff x="0" y="0"/>
            <a:chExt cx="317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36003" t="0" r="-642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7097" y="38526"/>
            <a:ext cx="8627699" cy="8964880"/>
            <a:chOff x="0" y="0"/>
            <a:chExt cx="11503599" cy="119531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0132833" cy="3803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16"/>
                </a:lnSpc>
                <a:spcBef>
                  <a:spcPct val="0"/>
                </a:spcBef>
              </a:pPr>
              <a:r>
                <a:rPr lang="en-US" b="true" sz="9180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83782"/>
              <a:ext cx="11503599" cy="726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Combined dataset: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</a:p>
            <a:p>
              <a:pPr algn="l" marL="518539" indent="-259269" lvl="1">
                <a:lnSpc>
                  <a:spcPts val="360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phishing email samples (labeled as 1).</a:t>
              </a:r>
            </a:p>
            <a:p>
              <a:pPr algn="l" marL="518539" indent="-259269" lvl="1">
                <a:lnSpc>
                  <a:spcPts val="360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legitimate email samples (labeled as 0).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Examples: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Phishing: "Your account has been suspended. Click to verify." 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Legitimate: "Security alert: Sign-in from new device detected."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Dataset format: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- Stored in a Pandas DataFrame with two columns: 'text', 'label'.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73570" y="9502012"/>
            <a:ext cx="4845334" cy="582575"/>
            <a:chOff x="0" y="0"/>
            <a:chExt cx="1276137" cy="153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38078" y="4448905"/>
            <a:ext cx="4722745" cy="1389189"/>
            <a:chOff x="0" y="0"/>
            <a:chExt cx="6296994" cy="18522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75A09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75A09D"/>
            </a:solid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75A09D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3512702" y="1419"/>
            <a:ext cx="13557206" cy="10121751"/>
            <a:chOff x="0" y="0"/>
            <a:chExt cx="18076275" cy="134956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42875"/>
              <a:ext cx="18076275" cy="3634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783"/>
                </a:lnSpc>
              </a:pP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</a:t>
              </a: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ature Extraction </a:t>
              </a:r>
            </a:p>
            <a:p>
              <a:pPr algn="l" marL="0" indent="0" lvl="0">
                <a:lnSpc>
                  <a:spcPts val="10783"/>
                </a:lnSpc>
              </a:pP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TF-IDF Vectorization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91164"/>
              <a:ext cx="18076275" cy="8604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Text data needs to be converted to numeric representations.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Limited to top 3000 most relevant words.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Using TF-IDF (Term Frequency-Inverse Document Frequency) vectorizer:</a:t>
              </a:r>
            </a:p>
            <a:p>
              <a:pPr algn="l" marL="587247" indent="-293623" lvl="1">
                <a:lnSpc>
                  <a:spcPts val="4079"/>
                </a:lnSpc>
                <a:buAutoNum type="arabicPeriod" startAt="1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It evaluates the importance of a word relative to the document and entire corpus. </a:t>
              </a:r>
            </a:p>
            <a:p>
              <a:pPr algn="l" marL="587247" indent="-293623" lvl="1">
                <a:lnSpc>
                  <a:spcPts val="4079"/>
                </a:lnSpc>
                <a:buAutoNum type="arabicPeriod" startAt="1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Produces sparse matrix representation of email text features.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Advantages:</a:t>
              </a:r>
            </a:p>
            <a:p>
              <a:pPr algn="l">
                <a:lnSpc>
                  <a:spcPts val="4079"/>
                </a:lnSpc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           1. </a:t>
              </a: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Captures meaningful words while down-weighing common words.</a:t>
              </a:r>
            </a:p>
            <a:p>
              <a:pPr algn="l">
                <a:lnSpc>
                  <a:spcPts val="4079"/>
                </a:lnSpc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            2. Effective for textual classification tasks.</a:t>
              </a:r>
            </a:p>
            <a:p>
              <a:pPr algn="l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3982074"/>
              <a:ext cx="1324627" cy="223120"/>
            </a:xfrm>
            <a:prstGeom prst="rect">
              <a:avLst/>
            </a:prstGeom>
            <a:solidFill>
              <a:srgbClr val="75A0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285269" y="9457861"/>
            <a:ext cx="4845334" cy="582575"/>
            <a:chOff x="0" y="0"/>
            <a:chExt cx="1276137" cy="1534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185" y="914400"/>
            <a:ext cx="6469912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622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Training –</a:t>
            </a:r>
          </a:p>
          <a:p>
            <a:pPr algn="l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622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 Random Forest Classifier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8024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155542"/>
                  </a:lnTo>
                  <a:cubicBezTo>
                    <a:pt x="4274726" y="2162128"/>
                    <a:pt x="4269387" y="2167467"/>
                    <a:pt x="4262801" y="2167467"/>
                  </a:cubicBezTo>
                  <a:lnTo>
                    <a:pt x="11925" y="2167467"/>
                  </a:lnTo>
                  <a:cubicBezTo>
                    <a:pt x="5339" y="2167467"/>
                    <a:pt x="0" y="2162128"/>
                    <a:pt x="0" y="21555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AAD7D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67800" y="2371725"/>
            <a:ext cx="737299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67800" y="2333625"/>
            <a:ext cx="7372995" cy="603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Random Forest algorithm overview: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- Ensemble of decision trees.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Uses majority voting to classify inputs.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Reduces overfitting compared to single decision tree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Model setup: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 - Number of trees (estimators): 100.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- Random state set for reproducibility.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Training: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Fit model on vectorized email content and labels (phishing or legitimate).</a:t>
            </a:r>
          </a:p>
          <a:p>
            <a:pPr algn="l" marL="0" indent="0" lvl="0">
              <a:lnSpc>
                <a:spcPts val="3746"/>
              </a:lnSpc>
            </a:pP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40" y="5623464"/>
            <a:ext cx="4691911" cy="2908985"/>
          </a:xfrm>
          <a:custGeom>
            <a:avLst/>
            <a:gdLst/>
            <a:ahLst/>
            <a:cxnLst/>
            <a:rect r="r" b="b" t="t" l="l"/>
            <a:pathLst>
              <a:path h="2908985" w="4691911">
                <a:moveTo>
                  <a:pt x="0" y="0"/>
                </a:moveTo>
                <a:lnTo>
                  <a:pt x="4691910" y="0"/>
                </a:lnTo>
                <a:lnTo>
                  <a:pt x="4691910" y="2908985"/>
                </a:lnTo>
                <a:lnTo>
                  <a:pt x="0" y="290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15076" y="9678614"/>
            <a:ext cx="2637805" cy="472198"/>
            <a:chOff x="0" y="0"/>
            <a:chExt cx="694731" cy="124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731" cy="124365"/>
            </a:xfrm>
            <a:custGeom>
              <a:avLst/>
              <a:gdLst/>
              <a:ahLst/>
              <a:cxnLst/>
              <a:rect r="r" b="b" t="t" l="l"/>
              <a:pathLst>
                <a:path h="124365" w="694731">
                  <a:moveTo>
                    <a:pt x="62182" y="0"/>
                  </a:moveTo>
                  <a:lnTo>
                    <a:pt x="632548" y="0"/>
                  </a:lnTo>
                  <a:cubicBezTo>
                    <a:pt x="666890" y="0"/>
                    <a:pt x="694731" y="27840"/>
                    <a:pt x="694731" y="62182"/>
                  </a:cubicBezTo>
                  <a:lnTo>
                    <a:pt x="694731" y="62182"/>
                  </a:lnTo>
                  <a:cubicBezTo>
                    <a:pt x="694731" y="96525"/>
                    <a:pt x="666890" y="124365"/>
                    <a:pt x="632548" y="124365"/>
                  </a:cubicBezTo>
                  <a:lnTo>
                    <a:pt x="62182" y="124365"/>
                  </a:lnTo>
                  <a:cubicBezTo>
                    <a:pt x="27840" y="124365"/>
                    <a:pt x="0" y="96525"/>
                    <a:pt x="0" y="62182"/>
                  </a:cubicBezTo>
                  <a:lnTo>
                    <a:pt x="0" y="62182"/>
                  </a:lnTo>
                  <a:cubicBezTo>
                    <a:pt x="0" y="27840"/>
                    <a:pt x="27840" y="0"/>
                    <a:pt x="6218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4731" cy="162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DAGm-Y6pIRI</dc:identifier>
  <dcterms:modified xsi:type="dcterms:W3CDTF">2011-08-01T06:04:30Z</dcterms:modified>
  <cp:revision>1</cp:revision>
  <dc:title> presentation</dc:title>
</cp:coreProperties>
</file>